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1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6.xml" Type="http://schemas.openxmlformats.org/officeDocument/2006/relationships/slide" Id="rId11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1200150" x="0"/>
            <a:ext cy="2743199" cx="91440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9" name="Shape 9"/>
          <p:cNvGrpSpPr/>
          <p:nvPr/>
        </p:nvGrpSpPr>
        <p:grpSpPr>
          <a:xfrm>
            <a:off y="-1078" x="0"/>
            <a:ext cy="5144627" cx="1827407"/>
            <a:chOff y="-1438" x="0"/>
            <a:chExt cy="6859503" cx="798029"/>
          </a:xfrm>
        </p:grpSpPr>
        <p:sp>
          <p:nvSpPr>
            <p:cNvPr id="10" name="Shape 10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1" name="Shape 11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12" name="Shape 12"/>
          <p:cNvGrpSpPr/>
          <p:nvPr/>
        </p:nvGrpSpPr>
        <p:grpSpPr>
          <a:xfrm flipH="1">
            <a:off y="0" x="7316591"/>
            <a:ext cy="5144627" cx="1827407"/>
            <a:chOff y="-1438" x="0"/>
            <a:chExt cy="6859503" cx="798029"/>
          </a:xfrm>
        </p:grpSpPr>
        <p:sp>
          <p:nvSpPr>
            <p:cNvPr id="13" name="Shape 13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4" name="Shape 14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15" name="Shape 15"/>
          <p:cNvSpPr txBox="1"/>
          <p:nvPr>
            <p:ph type="ctrTitle"/>
          </p:nvPr>
        </p:nvSpPr>
        <p:spPr>
          <a:xfrm>
            <a:off y="1568184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 indent="304800">
              <a:buSzPct val="100000"/>
              <a:defRPr sz="4800"/>
            </a:lvl1pPr>
            <a:lvl2pPr algn="ctr" indent="304800">
              <a:buSzPct val="100000"/>
              <a:defRPr sz="4800"/>
            </a:lvl2pPr>
            <a:lvl3pPr algn="ctr" indent="304800">
              <a:buSzPct val="100000"/>
              <a:defRPr sz="4800"/>
            </a:lvl3pPr>
            <a:lvl4pPr algn="ctr" indent="304800">
              <a:buSzPct val="100000"/>
              <a:defRPr sz="4800"/>
            </a:lvl4pPr>
            <a:lvl5pPr algn="ctr" indent="304800">
              <a:buSzPct val="100000"/>
              <a:defRPr sz="4800"/>
            </a:lvl5pPr>
            <a:lvl6pPr algn="ctr" indent="304800">
              <a:buSzPct val="100000"/>
              <a:defRPr sz="4800"/>
            </a:lvl6pPr>
            <a:lvl7pPr algn="ctr" indent="304800">
              <a:buSzPct val="100000"/>
              <a:defRPr sz="4800"/>
            </a:lvl7pPr>
            <a:lvl8pPr algn="ctr" indent="304800">
              <a:buSzPct val="100000"/>
              <a:defRPr sz="4800"/>
            </a:lvl8pPr>
            <a:lvl9pPr algn="ctr" indent="304800">
              <a:buSzPct val="100000"/>
              <a:defRPr sz="4800"/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y="2914650" x="685800"/>
            <a:ext cy="658500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1524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1pPr>
            <a:lvl2pPr algn="ctr" indent="152400" marL="0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2pPr>
            <a:lvl3pPr algn="ctr" indent="152400" marL="0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3pPr>
            <a:lvl4pPr algn="ctr" indent="1524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4pPr>
            <a:lvl5pPr algn="ctr" indent="1524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5pPr>
            <a:lvl6pPr algn="ctr" indent="1524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6pPr>
            <a:lvl7pPr algn="ctr" indent="1524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7pPr>
            <a:lvl8pPr algn="ctr" indent="1524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8pPr>
            <a:lvl9pPr algn="ctr" indent="1524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19" name="Shape 19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20" name="Shape 20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1" name="Shape 21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22" name="Shape 22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23" name="Shape 2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4" name="Shape 2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25" name="Shape 25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6" name="Shape 2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30" name="Shape 30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31" name="Shape 31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2" name="Shape 32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33" name="Shape 33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34" name="Shape 34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5" name="Shape 35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36" name="Shape 36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42" name="Shape 42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43" name="Shape 4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44" name="Shape 4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45" name="Shape 45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46" name="Shape 4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47" name="Shape 4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48" name="Shape 48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49" name="Shape 4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52" name="Shape 52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53" name="Shape 5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54" name="Shape 5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55" name="Shape 55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56" name="Shape 5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57" name="Shape 5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58" name="Shape 58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-171450" marL="285750">
              <a:spcBef>
                <a:spcPts val="0"/>
              </a:spcBef>
              <a:buClr>
                <a:schemeClr val="lt2"/>
              </a:buClr>
              <a:buSzPct val="100000"/>
              <a:buNone/>
              <a:defRPr sz="1800">
                <a:solidFill>
                  <a:schemeClr val="lt2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62" name="Shape 62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63" name="Shape 6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4" name="Shape 6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65" name="Shape 65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66" name="Shape 6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7" name="Shape 6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68" name="Shape 68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228600" marL="0"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228600" marL="0"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228600" marL="0"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228600" marL="0"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228600" marL="0"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228600" marL="0"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228600" marL="0"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228600" marL="0"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lt1"/>
              </a:buClr>
              <a:buSzPct val="100000"/>
              <a:buFont typeface="Trebuchet MS"/>
              <a:defRPr sz="30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33350" marL="742950"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76200" marL="1143000"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14300" marL="16002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14300" marL="20574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14300" marL="25146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14300" marL="29718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14300" marL="34290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14300" marL="38862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 txBox="1"/>
          <p:nvPr>
            <p:ph type="ctrTitle"/>
          </p:nvPr>
        </p:nvSpPr>
        <p:spPr>
          <a:xfrm>
            <a:off y="1568184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>
                <a:solidFill>
                  <a:srgbClr val="71FFD7"/>
                </a:solidFill>
              </a:rPr>
              <a:t>Wells Fargo Bank</a:t>
            </a:r>
          </a:p>
        </p:txBody>
      </p:sp>
      <p:sp>
        <p:nvSpPr>
          <p:cNvPr id="71" name="Shape 71"/>
          <p:cNvSpPr txBox="1"/>
          <p:nvPr>
            <p:ph idx="1" type="subTitle"/>
          </p:nvPr>
        </p:nvSpPr>
        <p:spPr>
          <a:xfrm>
            <a:off y="2914650" x="685800"/>
            <a:ext cy="6585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E066FF"/>
                </a:solidFill>
              </a:rPr>
              <a:t>Louie, Alena, Lauren</a:t>
            </a:r>
          </a:p>
        </p:txBody>
      </p:sp>
      <p:pic>
        <p:nvPicPr>
          <p:cNvPr id="72" name="Shape 7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806262" x="6864750"/>
            <a:ext cy="2143125" cx="213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42FFF6"/>
                </a:solidFill>
              </a:rPr>
              <a:t>Savings Account 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y="991075" x="288550"/>
            <a:ext cy="3934799" cx="8398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sz="1800" lang="en"/>
              <a:t>Money Market Savings</a:t>
            </a:r>
            <a:r>
              <a:rPr sz="1800" lang="en"/>
              <a:t> </a:t>
            </a:r>
          </a:p>
          <a:p>
            <a:pPr rtl="0" lvl="0" indent="-342900" marL="457200">
              <a:buClr>
                <a:schemeClr val="lt1"/>
              </a:buClr>
              <a:buSzPct val="100000"/>
              <a:buFont typeface="Trebuchet MS"/>
              <a:buChar char="★"/>
            </a:pPr>
            <a:r>
              <a:rPr sz="1800" lang="en"/>
              <a:t>To open the account</a:t>
            </a:r>
          </a:p>
          <a:p>
            <a:pPr rtl="0" lvl="1" indent="-342900" marL="914400">
              <a:buClr>
                <a:schemeClr val="lt1"/>
              </a:buClr>
              <a:buSzPct val="100000"/>
              <a:buFont typeface="Trebuchet MS"/>
              <a:buChar char="○"/>
            </a:pPr>
            <a:r>
              <a:rPr sz="1800" lang="en"/>
              <a:t>$50</a:t>
            </a:r>
          </a:p>
          <a:p>
            <a:pPr rtl="0" lvl="0" indent="-342900" marL="457200">
              <a:buClr>
                <a:schemeClr val="lt1"/>
              </a:buClr>
              <a:buSzPct val="100000"/>
              <a:buFont typeface="Trebuchet MS"/>
              <a:buChar char="★"/>
            </a:pPr>
            <a:r>
              <a:rPr sz="1800" lang="en"/>
              <a:t>The interest rate </a:t>
            </a:r>
          </a:p>
          <a:p>
            <a:pPr rtl="0" lvl="1" indent="-342900" marL="914400">
              <a:buClr>
                <a:schemeClr val="lt1"/>
              </a:buClr>
              <a:buSzPct val="100000"/>
              <a:buFont typeface="Trebuchet MS"/>
              <a:buChar char="○"/>
            </a:pPr>
            <a:r>
              <a:rPr sz="1800" lang="en"/>
              <a:t>About a penny a month may be higher with select packages</a:t>
            </a:r>
          </a:p>
          <a:p>
            <a:pPr rtl="0" lvl="0" indent="-342900" marL="457200">
              <a:buClr>
                <a:schemeClr val="lt1"/>
              </a:buClr>
              <a:buSzPct val="100000"/>
              <a:buFont typeface="Trebuchet MS"/>
              <a:buChar char="★"/>
            </a:pPr>
            <a:r>
              <a:rPr sz="1800" lang="en"/>
              <a:t>Fees </a:t>
            </a:r>
          </a:p>
          <a:p>
            <a:pPr rtl="0" lvl="1" indent="-342900" marL="914400">
              <a:buClr>
                <a:schemeClr val="lt1"/>
              </a:buClr>
              <a:buSzPct val="100000"/>
              <a:buFont typeface="Trebuchet MS"/>
              <a:buChar char="○"/>
            </a:pPr>
            <a:r>
              <a:rPr sz="1800" lang="en"/>
              <a:t>The monthly rate is $10</a:t>
            </a:r>
          </a:p>
          <a:p>
            <a:pPr rtl="0" lvl="0" indent="-342900" marL="457200">
              <a:buClr>
                <a:schemeClr val="lt1"/>
              </a:buClr>
              <a:buSzPct val="100000"/>
              <a:buFont typeface="Trebuchet MS"/>
              <a:buChar char="★"/>
            </a:pPr>
            <a:r>
              <a:rPr sz="1800" lang="en"/>
              <a:t>Fee might be waived if</a:t>
            </a:r>
          </a:p>
          <a:p>
            <a:pPr rtl="0" lvl="0" indent="-342900" marL="457200">
              <a:buClr>
                <a:schemeClr val="lt1"/>
              </a:buClr>
              <a:buSzPct val="100000"/>
              <a:buFont typeface="Trebuchet MS"/>
              <a:buChar char="★"/>
            </a:pPr>
            <a:r>
              <a:rPr sz="1800" lang="en"/>
              <a:t>~ The Daily minimum balance is</a:t>
            </a:r>
          </a:p>
          <a:p>
            <a:pPr rtl="0" lvl="1" indent="-342900" marL="914400">
              <a:buClr>
                <a:schemeClr val="lt1"/>
              </a:buClr>
              <a:buSzPct val="100000"/>
              <a:buFont typeface="Trebuchet MS"/>
              <a:buChar char="○"/>
            </a:pPr>
            <a:r>
              <a:rPr sz="1800" lang="en"/>
              <a:t> $3,500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00FFFF"/>
                </a:solidFill>
              </a:rPr>
              <a:t>Savings Account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sz="1800" lang="en"/>
              <a:t>Way2Save Savings</a:t>
            </a:r>
          </a:p>
          <a:p>
            <a:pPr rtl="0" lvl="0">
              <a:buNone/>
            </a:pPr>
            <a:r>
              <a:rPr sz="1800" lang="en"/>
              <a:t>~ Open Deposit $25</a:t>
            </a:r>
          </a:p>
          <a:p>
            <a:pPr rtl="0" lvl="0">
              <a:buNone/>
            </a:pPr>
            <a:r>
              <a:rPr sz="1800" lang="en"/>
              <a:t>Can Waive Fee If </a:t>
            </a:r>
          </a:p>
          <a:p>
            <a:pPr rtl="0" lvl="0">
              <a:buNone/>
            </a:pPr>
            <a:r>
              <a:rPr sz="1800" lang="en"/>
              <a:t>~ Maintain daily balance of $300  </a:t>
            </a:r>
          </a:p>
          <a:p>
            <a:pPr rtl="0" lvl="0">
              <a:buNone/>
            </a:pPr>
            <a:r>
              <a:rPr sz="1800" lang="en"/>
              <a:t>If not</a:t>
            </a:r>
          </a:p>
          <a:p>
            <a:pPr rtl="0" lvl="0">
              <a:buNone/>
            </a:pPr>
            <a:r>
              <a:rPr sz="1800" lang="en"/>
              <a:t>~ $5 monthly service fee</a:t>
            </a:r>
          </a:p>
          <a:p>
            <a:pPr rtl="0" lvl="0">
              <a:buNone/>
            </a:pPr>
            <a:r>
              <a:rPr sz="1800" lang="en"/>
              <a:t>Interest Rate</a:t>
            </a:r>
          </a:p>
          <a:p>
            <a:pPr rtl="0" lvl="0">
              <a:buNone/>
            </a:pPr>
            <a:r>
              <a:rPr sz="1800" lang="en"/>
              <a:t>~ About a penny a month may be higher with select packages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y="221778" x="295475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FFFF00"/>
                </a:solidFill>
              </a:rPr>
              <a:t>Checking Account</a:t>
            </a: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1198975" x="457200"/>
            <a:ext cy="34928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sz="1800" lang="en">
                <a:solidFill>
                  <a:srgbClr val="FFFFFF"/>
                </a:solidFill>
              </a:rPr>
              <a:t>Way2Save Checking Package</a:t>
            </a:r>
          </a:p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</a:rPr>
              <a:t>Whats included</a:t>
            </a:r>
          </a:p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</a:rPr>
              <a:t>~ Debit Card, Free bill pay, Way2Save savings Account</a:t>
            </a:r>
          </a:p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</a:rPr>
              <a:t>Monthly Service Fee</a:t>
            </a:r>
          </a:p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</a:rPr>
              <a:t>~ Checking: $10 for online statements and $12 for paper statements</a:t>
            </a:r>
          </a:p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</a:rPr>
              <a:t>~ Savings: $5 </a:t>
            </a:r>
          </a:p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</a:rPr>
              <a:t>Open Deposit </a:t>
            </a:r>
          </a:p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</a:rPr>
              <a:t>~ Checking: $50 </a:t>
            </a:r>
          </a:p>
          <a:p>
            <a:pPr rtl="0" lvl="0">
              <a:buNone/>
            </a:pPr>
            <a:r>
              <a:rPr sz="1800" lang="en">
                <a:solidFill>
                  <a:srgbClr val="FFFFFF"/>
                </a:solidFill>
              </a:rPr>
              <a:t>~ Savings: $25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FF9900"/>
                </a:solidFill>
              </a:rPr>
              <a:t>Loans 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1141600" x="238350"/>
            <a:ext cy="3784199" cx="8806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sz="1800" lang="en"/>
              <a:t>Student Loans</a:t>
            </a:r>
            <a:r>
              <a:rPr sz="1800" lang="en"/>
              <a:t>- Wells Fargo Collegiate Loan</a:t>
            </a:r>
          </a:p>
          <a:p>
            <a:pPr rtl="0" lvl="0">
              <a:buNone/>
            </a:pPr>
            <a:r>
              <a:rPr sz="1800" lang="en"/>
              <a:t>~ Enrolled in an Undergraduate and Graduate school</a:t>
            </a:r>
          </a:p>
          <a:p>
            <a:pPr rtl="0" lvl="0">
              <a:buNone/>
            </a:pPr>
            <a:r>
              <a:rPr sz="1800" lang="en"/>
              <a:t>~ You have to be a U.S. Citizen</a:t>
            </a:r>
          </a:p>
          <a:p>
            <a:pPr rtl="0" lvl="0">
              <a:buNone/>
            </a:pPr>
            <a:r>
              <a:rPr sz="1800" lang="en"/>
              <a:t>~ NO payments till 6 months after you leave school </a:t>
            </a:r>
          </a:p>
          <a:p>
            <a:pPr rtl="0" lvl="0">
              <a:buNone/>
            </a:pPr>
            <a:r>
              <a:rPr sz="1800" lang="en"/>
              <a:t>~ NO fee cost for application, origination, or paying your loan off early</a:t>
            </a:r>
          </a:p>
          <a:p>
            <a:pPr rtl="0" lvl="0">
              <a:buNone/>
            </a:pPr>
            <a:r>
              <a:rPr sz="1800" lang="en"/>
              <a:t>~ Interest Rates based on your financial needs 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FF9900"/>
                </a:solidFill>
              </a:rPr>
              <a:t>Loans</a:t>
            </a: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sz="1800" lang="en"/>
              <a:t>Used Car Loans- </a:t>
            </a:r>
          </a:p>
          <a:p>
            <a:pPr rtl="0" lvl="0">
              <a:buNone/>
            </a:pPr>
            <a:r>
              <a:rPr sz="1800" lang="en"/>
              <a:t>~ Interest Rate of used car</a:t>
            </a:r>
          </a:p>
          <a:p>
            <a:pPr rtl="0" lvl="0">
              <a:buNone/>
            </a:pPr>
            <a:r>
              <a:rPr sz="1800" lang="en"/>
              <a:t>- Dealer begin at 4.39%</a:t>
            </a:r>
          </a:p>
          <a:p>
            <a:pPr rtl="0" lvl="0">
              <a:buNone/>
            </a:pPr>
            <a:r>
              <a:rPr sz="1800" lang="en"/>
              <a:t>- Private Party at 5.73%</a:t>
            </a:r>
          </a:p>
          <a:p>
            <a:pPr rtl="0" lvl="0">
              <a:buNone/>
            </a:pPr>
            <a:r>
              <a:rPr sz="1800" lang="en"/>
              <a:t>~ Application Requirements: Personal and Contact Information, Employment and Income information, and Auto Information</a:t>
            </a:r>
          </a:p>
          <a:p>
            <a:pPr rtl="0" lvl="0">
              <a:buNone/>
            </a:pPr>
            <a:r>
              <a:rPr sz="1800" lang="en"/>
              <a:t>~ Time depends on financial information, your credit, and type of vehicle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potlight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